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0" userDrawn="1">
          <p15:clr>
            <a:srgbClr val="A4A3A4"/>
          </p15:clr>
        </p15:guide>
        <p15:guide id="2" pos="47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0300"/>
    <a:srgbClr val="CACACA"/>
    <a:srgbClr val="9A1A1C"/>
    <a:srgbClr val="FFC538"/>
    <a:srgbClr val="9A1A1D"/>
    <a:srgbClr val="790925"/>
    <a:srgbClr val="F5B827"/>
    <a:srgbClr val="9B191D"/>
    <a:srgbClr val="9C0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65"/>
    <p:restoredTop sz="80272"/>
  </p:normalViewPr>
  <p:slideViewPr>
    <p:cSldViewPr snapToGrid="0" snapToObjects="1" showGuides="1">
      <p:cViewPr varScale="1">
        <p:scale>
          <a:sx n="101" d="100"/>
          <a:sy n="101" d="100"/>
        </p:scale>
        <p:origin x="1592" y="200"/>
      </p:cViewPr>
      <p:guideLst>
        <p:guide orient="horz" pos="1920"/>
        <p:guide pos="4728"/>
      </p:guideLst>
    </p:cSldViewPr>
  </p:slideViewPr>
  <p:outlineViewPr>
    <p:cViewPr>
      <p:scale>
        <a:sx n="33" d="100"/>
        <a:sy n="33" d="100"/>
      </p:scale>
      <p:origin x="0" y="-193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E8DBE-3EA0-104D-89A0-DBF779080C21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FFA78-62EF-5049-88F4-787536439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34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75C7D-CF24-8846-A85D-AF6791594DF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61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FFA78-62EF-5049-88F4-7875364396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43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1894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C937A-E45B-304C-83F5-605526C20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363" y="1083574"/>
            <a:ext cx="10515600" cy="616018"/>
          </a:xfrm>
          <a:prstGeom prst="rect">
            <a:avLst/>
          </a:prstGeom>
        </p:spPr>
        <p:txBody>
          <a:bodyPr anchor="t" anchorCtr="0"/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BF45A8-1245-5D48-BA1B-93B4922F7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1363" y="1958011"/>
            <a:ext cx="10515600" cy="18456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9987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1C78B-A4C2-AE4F-9A07-6714DF6F0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t" anchorCtr="0"/>
          <a:lstStyle>
            <a:lvl1pPr fontAlgn="t"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Subhead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5795E9-C19D-E64F-AD2A-3F893D3A72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27771" y="460954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80E082-9A75-DA41-A07A-7F9E939A30C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318326"/>
            <a:ext cx="3932237" cy="3406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Text Content</a:t>
            </a:r>
          </a:p>
        </p:txBody>
      </p:sp>
    </p:spTree>
    <p:extLst>
      <p:ext uri="{BB962C8B-B14F-4D97-AF65-F5344CB8AC3E}">
        <p14:creationId xmlns:p14="http://schemas.microsoft.com/office/powerpoint/2010/main" val="2218462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4147-C711-CA42-9870-5F2836BFB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5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3186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766AD-A339-2645-A5CF-27AAF731C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6FB7C-642D-E446-A8BB-91F7EF3EF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7"/>
            <a:ext cx="10515600" cy="37716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9481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09800"/>
            <a:ext cx="109728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56000" y="3505201"/>
            <a:ext cx="5080000" cy="365125"/>
          </a:xfrm>
          <a:prstGeom prst="rect">
            <a:avLst/>
          </a:prstGeom>
        </p:spPr>
        <p:txBody>
          <a:bodyPr/>
          <a:lstStyle>
            <a:lvl1pPr algn="ctr">
              <a:defRPr sz="2000">
                <a:latin typeface="+mn-lt"/>
              </a:defRPr>
            </a:lvl1pPr>
          </a:lstStyle>
          <a:p>
            <a:r>
              <a:rPr lang="en-US" dirty="0">
                <a:solidFill>
                  <a:prstClr val="white"/>
                </a:solidFill>
                <a:latin typeface="Palatino Linotype"/>
              </a:rPr>
              <a:t>December 2, 2011</a:t>
            </a:r>
          </a:p>
        </p:txBody>
      </p:sp>
    </p:spTree>
    <p:extLst>
      <p:ext uri="{BB962C8B-B14F-4D97-AF65-F5344CB8AC3E}">
        <p14:creationId xmlns:p14="http://schemas.microsoft.com/office/powerpoint/2010/main" val="4151395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B39CE71-622B-ED46-95B1-5A73F1ED0F52}"/>
              </a:ext>
            </a:extLst>
          </p:cNvPr>
          <p:cNvSpPr/>
          <p:nvPr userDrawn="1"/>
        </p:nvSpPr>
        <p:spPr>
          <a:xfrm>
            <a:off x="0" y="6092517"/>
            <a:ext cx="12192000" cy="765483"/>
          </a:xfrm>
          <a:prstGeom prst="rect">
            <a:avLst/>
          </a:prstGeom>
          <a:solidFill>
            <a:srgbClr val="991B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6F2601-4980-A948-999A-4D1ED4B6BF2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72110" y="6342611"/>
            <a:ext cx="4381496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7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7" r:id="rId3"/>
    <p:sldLayoutId id="2147483654" r:id="rId4"/>
    <p:sldLayoutId id="2147483650" r:id="rId5"/>
    <p:sldLayoutId id="2147483658" r:id="rId6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rofiles.sc-ctsi.org/search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profiles@sc-ctsi.org" TargetMode="External"/><Relationship Id="rId4" Type="http://schemas.openxmlformats.org/officeDocument/2006/relationships/hyperlink" Target="https://profiles.sc-ctsi.org/About/FAQ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Keck School of Medicine of USC</a:t>
            </a:r>
            <a:br>
              <a:rPr lang="en-US" dirty="0"/>
            </a:br>
            <a:r>
              <a:rPr lang="en-US" sz="2200" dirty="0"/>
              <a:t>Updating Publications on CTSI Profiles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191000" y="4191001"/>
            <a:ext cx="3810000" cy="365125"/>
          </a:xfrm>
        </p:spPr>
        <p:txBody>
          <a:bodyPr/>
          <a:lstStyle/>
          <a:p>
            <a:r>
              <a:rPr lang="en-US" dirty="0"/>
              <a:t>August 2023</a:t>
            </a:r>
          </a:p>
        </p:txBody>
      </p:sp>
    </p:spTree>
    <p:extLst>
      <p:ext uri="{BB962C8B-B14F-4D97-AF65-F5344CB8AC3E}">
        <p14:creationId xmlns:p14="http://schemas.microsoft.com/office/powerpoint/2010/main" val="3242277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C7ED29-BC6A-4648-AB08-06FAB76B8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644" y="1815052"/>
            <a:ext cx="5323779" cy="3727431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40D08E4A-773A-0345-BD17-84CCB6A74AA6}"/>
              </a:ext>
            </a:extLst>
          </p:cNvPr>
          <p:cNvSpPr>
            <a:spLocks noGrp="1"/>
          </p:cNvSpPr>
          <p:nvPr/>
        </p:nvSpPr>
        <p:spPr>
          <a:xfrm>
            <a:off x="2069223" y="214852"/>
            <a:ext cx="8229600" cy="9906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 spc="0">
                <a:solidFill>
                  <a:srgbClr val="000000"/>
                </a:solidFill>
                <a:latin typeface="Palatino Linotype"/>
                <a:ea typeface="+mj-ea"/>
                <a:cs typeface="Palatino Linotype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2400" dirty="0"/>
              <a:t>Updating Bio on your Faculty Profiles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AE68B1AC-0494-D14A-8C14-A73B84880CE6}"/>
              </a:ext>
            </a:extLst>
          </p:cNvPr>
          <p:cNvSpPr txBox="1"/>
          <p:nvPr/>
        </p:nvSpPr>
        <p:spPr>
          <a:xfrm>
            <a:off x="7028844" y="2270155"/>
            <a:ext cx="3727179" cy="258532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Faculty Profile Management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Log into </a:t>
            </a:r>
            <a:r>
              <a:rPr lang="en-US" dirty="0">
                <a:solidFill>
                  <a:srgbClr val="9B0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CTSI Profiles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which powers the KSOM Faculty Profiles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https://profiles.sc-ctsi.org/search/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Sign-in using your USC NetID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nector 5">
            <a:extLst>
              <a:ext uri="{FF2B5EF4-FFF2-40B4-BE49-F238E27FC236}">
                <a16:creationId xmlns:a16="http://schemas.microsoft.com/office/drawing/2014/main" id="{F85E98E3-2CF2-3B4E-8E58-717940899937}"/>
              </a:ext>
            </a:extLst>
          </p:cNvPr>
          <p:cNvSpPr/>
          <p:nvPr/>
        </p:nvSpPr>
        <p:spPr>
          <a:xfrm>
            <a:off x="4202823" y="2260401"/>
            <a:ext cx="914400" cy="304800"/>
          </a:xfrm>
          <a:prstGeom prst="flowChartConnector">
            <a:avLst/>
          </a:prstGeom>
          <a:noFill/>
          <a:ln w="34925">
            <a:solidFill>
              <a:srgbClr val="F1AB1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0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C90100-78FC-4D4D-862A-4A1D07B16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976" y="1540200"/>
            <a:ext cx="5221382" cy="414052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83F69BA-FA9F-8D49-B3A5-B6F2AEFABA7B}"/>
              </a:ext>
            </a:extLst>
          </p:cNvPr>
          <p:cNvSpPr>
            <a:spLocks noGrp="1"/>
          </p:cNvSpPr>
          <p:nvPr/>
        </p:nvSpPr>
        <p:spPr>
          <a:xfrm>
            <a:off x="2009558" y="120010"/>
            <a:ext cx="8229600" cy="9906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 spc="0">
                <a:solidFill>
                  <a:srgbClr val="000000"/>
                </a:solidFill>
                <a:latin typeface="Palatino Linotype"/>
                <a:ea typeface="+mj-ea"/>
                <a:cs typeface="Palatino Linotype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2400" dirty="0"/>
              <a:t>Updating Publication Listings on your Faculty Profiles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978E26-83C3-DA4C-B6E4-2A03C97D0E0C}"/>
              </a:ext>
            </a:extLst>
          </p:cNvPr>
          <p:cNvSpPr txBox="1"/>
          <p:nvPr/>
        </p:nvSpPr>
        <p:spPr>
          <a:xfrm>
            <a:off x="7426379" y="2236287"/>
            <a:ext cx="3727179" cy="147732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Once logged into your profile</a:t>
            </a:r>
            <a:br>
              <a:rPr lang="en-US" sz="16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“Edit this profile”</a:t>
            </a:r>
          </a:p>
          <a:p>
            <a:endParaRPr lang="en-US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nector 4">
            <a:extLst>
              <a:ext uri="{FF2B5EF4-FFF2-40B4-BE49-F238E27FC236}">
                <a16:creationId xmlns:a16="http://schemas.microsoft.com/office/drawing/2014/main" id="{63B89F3A-6364-A543-A1D5-BB6219CD6C7B}"/>
              </a:ext>
            </a:extLst>
          </p:cNvPr>
          <p:cNvSpPr/>
          <p:nvPr/>
        </p:nvSpPr>
        <p:spPr>
          <a:xfrm>
            <a:off x="2123655" y="2158837"/>
            <a:ext cx="533400" cy="304800"/>
          </a:xfrm>
          <a:prstGeom prst="flowChartConnector">
            <a:avLst/>
          </a:prstGeom>
          <a:noFill/>
          <a:ln w="34925">
            <a:solidFill>
              <a:srgbClr val="F1AB1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38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1808D8-E9CE-1342-8D56-4E74411EF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539" y="1539724"/>
            <a:ext cx="5008193" cy="414052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D294BC6-2E7D-B343-99C8-D19D864DE40F}"/>
              </a:ext>
            </a:extLst>
          </p:cNvPr>
          <p:cNvSpPr>
            <a:spLocks noGrp="1"/>
          </p:cNvSpPr>
          <p:nvPr/>
        </p:nvSpPr>
        <p:spPr>
          <a:xfrm>
            <a:off x="2125594" y="180986"/>
            <a:ext cx="8229600" cy="9906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 spc="0">
                <a:solidFill>
                  <a:srgbClr val="000000"/>
                </a:solidFill>
                <a:latin typeface="Palatino Linotype"/>
                <a:ea typeface="+mj-ea"/>
                <a:cs typeface="Palatino Linotype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2400" dirty="0"/>
              <a:t>Updating Publication Listings on your Faculty Profiles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6C051C-E8D4-C343-807C-5814EC91E4C9}"/>
              </a:ext>
            </a:extLst>
          </p:cNvPr>
          <p:cNvSpPr txBox="1"/>
          <p:nvPr/>
        </p:nvSpPr>
        <p:spPr>
          <a:xfrm>
            <a:off x="7237615" y="2236289"/>
            <a:ext cx="3727179" cy="23083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on “Publications” in the</a:t>
            </a:r>
            <a:br>
              <a:rPr lang="en-US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Edit Menu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will take you to your publications list</a:t>
            </a:r>
          </a:p>
          <a:p>
            <a:endParaRPr lang="en-US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nector 4">
            <a:extLst>
              <a:ext uri="{FF2B5EF4-FFF2-40B4-BE49-F238E27FC236}">
                <a16:creationId xmlns:a16="http://schemas.microsoft.com/office/drawing/2014/main" id="{62BA2E5B-A268-714D-A8D4-5EE0EC1464BF}"/>
              </a:ext>
            </a:extLst>
          </p:cNvPr>
          <p:cNvSpPr/>
          <p:nvPr/>
        </p:nvSpPr>
        <p:spPr>
          <a:xfrm>
            <a:off x="1444689" y="5458016"/>
            <a:ext cx="533400" cy="222231"/>
          </a:xfrm>
          <a:prstGeom prst="flowChartConnector">
            <a:avLst/>
          </a:prstGeom>
          <a:noFill/>
          <a:ln w="34925">
            <a:solidFill>
              <a:srgbClr val="F1AB1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1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F647455A-556B-CF42-9E97-89DF1C703451}"/>
              </a:ext>
            </a:extLst>
          </p:cNvPr>
          <p:cNvSpPr>
            <a:spLocks noGrp="1"/>
          </p:cNvSpPr>
          <p:nvPr/>
        </p:nvSpPr>
        <p:spPr>
          <a:xfrm>
            <a:off x="1794616" y="0"/>
            <a:ext cx="8229600" cy="9906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 spc="0">
                <a:solidFill>
                  <a:srgbClr val="000000"/>
                </a:solidFill>
                <a:latin typeface="Palatino Linotype"/>
                <a:ea typeface="+mj-ea"/>
                <a:cs typeface="Palatino Linotype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2400" dirty="0"/>
              <a:t>Updating Publication Listings on your Faculty Profiles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D4677C6-2C15-EA43-9946-ABF46E318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816" y="1458413"/>
            <a:ext cx="4737544" cy="4140523"/>
          </a:xfrm>
          <a:prstGeom prst="rect">
            <a:avLst/>
          </a:prstGeom>
        </p:spPr>
      </p:pic>
      <p:sp>
        <p:nvSpPr>
          <p:cNvPr id="15" name="TextBox 2">
            <a:extLst>
              <a:ext uri="{FF2B5EF4-FFF2-40B4-BE49-F238E27FC236}">
                <a16:creationId xmlns:a16="http://schemas.microsoft.com/office/drawing/2014/main" id="{93459841-0979-1E42-93C0-F5E91F127D1C}"/>
              </a:ext>
            </a:extLst>
          </p:cNvPr>
          <p:cNvSpPr txBox="1"/>
          <p:nvPr/>
        </p:nvSpPr>
        <p:spPr>
          <a:xfrm>
            <a:off x="6890877" y="1152848"/>
            <a:ext cx="3574779" cy="258532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Once at your Publications list </a:t>
            </a:r>
            <a:br>
              <a:rPr lang="en-US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can:</a:t>
            </a:r>
          </a:p>
          <a:p>
            <a:endParaRPr lang="en-US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Confirm your publications</a:t>
            </a:r>
          </a:p>
          <a:p>
            <a:pPr lvl="1"/>
            <a:endParaRPr lang="en-US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Delete any incorrect listings</a:t>
            </a:r>
          </a:p>
          <a:p>
            <a:endParaRPr lang="en-US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1F687250-2C05-194A-BFF5-34608147A492}"/>
              </a:ext>
            </a:extLst>
          </p:cNvPr>
          <p:cNvSpPr txBox="1"/>
          <p:nvPr/>
        </p:nvSpPr>
        <p:spPr>
          <a:xfrm>
            <a:off x="6890877" y="4005105"/>
            <a:ext cx="3574779" cy="83099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16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en-US" sz="1600" dirty="0">
                <a:solidFill>
                  <a:schemeClr val="accent5"/>
                </a:solidFill>
              </a:rPr>
              <a:t>Performing these simple tasks will improve our ability to identify future publications for your profile page.</a:t>
            </a:r>
            <a:endParaRPr lang="en-US" sz="1600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Connector 16">
            <a:extLst>
              <a:ext uri="{FF2B5EF4-FFF2-40B4-BE49-F238E27FC236}">
                <a16:creationId xmlns:a16="http://schemas.microsoft.com/office/drawing/2014/main" id="{993B728A-8944-CF4A-BB8D-5C270CE4A95B}"/>
              </a:ext>
            </a:extLst>
          </p:cNvPr>
          <p:cNvSpPr/>
          <p:nvPr/>
        </p:nvSpPr>
        <p:spPr>
          <a:xfrm>
            <a:off x="4558680" y="2633505"/>
            <a:ext cx="685800" cy="3276600"/>
          </a:xfrm>
          <a:prstGeom prst="flowChartConnector">
            <a:avLst/>
          </a:prstGeom>
          <a:noFill/>
          <a:ln w="34925">
            <a:solidFill>
              <a:srgbClr val="F1AB1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31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C06D33-9C44-2F43-9F32-8049CAB3FA1E}"/>
              </a:ext>
            </a:extLst>
          </p:cNvPr>
          <p:cNvSpPr>
            <a:spLocks noGrp="1"/>
          </p:cNvSpPr>
          <p:nvPr/>
        </p:nvSpPr>
        <p:spPr>
          <a:xfrm>
            <a:off x="2216767" y="225412"/>
            <a:ext cx="8229600" cy="9906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 spc="0">
                <a:solidFill>
                  <a:srgbClr val="000000"/>
                </a:solidFill>
                <a:latin typeface="Palatino Linotype"/>
                <a:ea typeface="+mj-ea"/>
                <a:cs typeface="Palatino Linotype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2400" dirty="0"/>
              <a:t>Updating Publication Listings on your Faculty Profiles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F1598951-9A9C-1440-904F-6857D1CC3D24}"/>
              </a:ext>
            </a:extLst>
          </p:cNvPr>
          <p:cNvSpPr txBox="1"/>
          <p:nvPr/>
        </p:nvSpPr>
        <p:spPr>
          <a:xfrm>
            <a:off x="8103761" y="2356946"/>
            <a:ext cx="3447546" cy="286232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can also add Custom Publications by clicking </a:t>
            </a:r>
            <a:br>
              <a:rPr lang="en-US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“Add Custom”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select the type of publication from the drop down</a:t>
            </a:r>
          </a:p>
          <a:p>
            <a:endParaRPr lang="en-US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BC81DD-956B-9249-8EDD-68200266E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097" y="1382112"/>
            <a:ext cx="6591340" cy="4267199"/>
          </a:xfrm>
          <a:prstGeom prst="rect">
            <a:avLst/>
          </a:prstGeom>
        </p:spPr>
      </p:pic>
      <p:sp>
        <p:nvSpPr>
          <p:cNvPr id="8" name="Connector 7">
            <a:extLst>
              <a:ext uri="{FF2B5EF4-FFF2-40B4-BE49-F238E27FC236}">
                <a16:creationId xmlns:a16="http://schemas.microsoft.com/office/drawing/2014/main" id="{DD929222-3F11-E144-9B3D-95F84E5CC418}"/>
              </a:ext>
            </a:extLst>
          </p:cNvPr>
          <p:cNvSpPr/>
          <p:nvPr/>
        </p:nvSpPr>
        <p:spPr>
          <a:xfrm>
            <a:off x="1462497" y="1763112"/>
            <a:ext cx="3962400" cy="1524000"/>
          </a:xfrm>
          <a:prstGeom prst="flowChartConnector">
            <a:avLst/>
          </a:prstGeom>
          <a:noFill/>
          <a:ln w="34925">
            <a:solidFill>
              <a:srgbClr val="F1AB1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4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840B04-E1BD-9248-A615-D60FB9AFE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447" y="1911356"/>
            <a:ext cx="5806158" cy="317218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02026D6-EF1B-2A48-8DEA-8597DDA00B17}"/>
              </a:ext>
            </a:extLst>
          </p:cNvPr>
          <p:cNvSpPr>
            <a:spLocks noGrp="1"/>
          </p:cNvSpPr>
          <p:nvPr/>
        </p:nvSpPr>
        <p:spPr>
          <a:xfrm>
            <a:off x="1820152" y="207988"/>
            <a:ext cx="8229600" cy="9906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 spc="0">
                <a:solidFill>
                  <a:srgbClr val="000000"/>
                </a:solidFill>
                <a:latin typeface="Palatino Linotype"/>
                <a:ea typeface="+mj-ea"/>
                <a:cs typeface="Palatino Linotype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2400" dirty="0"/>
              <a:t>Updating Publication Listings on your Faculty Profiles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A168FF-A5D7-BB4A-90BD-C9AFC5A5D199}"/>
              </a:ext>
            </a:extLst>
          </p:cNvPr>
          <p:cNvSpPr txBox="1"/>
          <p:nvPr/>
        </p:nvSpPr>
        <p:spPr>
          <a:xfrm>
            <a:off x="6430876" y="2204178"/>
            <a:ext cx="3447546" cy="23083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additional Assistance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Visit the </a:t>
            </a:r>
            <a:r>
              <a:rPr lang="en-US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CTSI Profiles FAQ</a:t>
            </a:r>
            <a:endParaRPr lang="en-US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 the </a:t>
            </a:r>
            <a:r>
              <a:rPr lang="en-US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Profiles team</a:t>
            </a:r>
            <a:endParaRPr lang="en-US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879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eck Theme">
      <a:dk1>
        <a:srgbClr val="343434"/>
      </a:dk1>
      <a:lt1>
        <a:srgbClr val="FFFEFD"/>
      </a:lt1>
      <a:dk2>
        <a:srgbClr val="990000"/>
      </a:dk2>
      <a:lt2>
        <a:srgbClr val="E7E6E6"/>
      </a:lt2>
      <a:accent1>
        <a:srgbClr val="FFCC00"/>
      </a:accent1>
      <a:accent2>
        <a:srgbClr val="C1531B"/>
      </a:accent2>
      <a:accent3>
        <a:srgbClr val="799A05"/>
      </a:accent3>
      <a:accent4>
        <a:srgbClr val="006098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6202</TotalTime>
  <Words>186</Words>
  <Application>Microsoft Macintosh PowerPoint</Application>
  <PresentationFormat>Widescreen</PresentationFormat>
  <Paragraphs>40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Palatino Linotype</vt:lpstr>
      <vt:lpstr>Office Theme</vt:lpstr>
      <vt:lpstr>Keck School of Medicine of USC Updating Publications on CTSI Profiles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Invest in  Reputation Management?</dc:title>
  <dc:creator>Goldkorn, Mickey</dc:creator>
  <cp:lastModifiedBy>Sullivan, Benjamin</cp:lastModifiedBy>
  <cp:revision>48</cp:revision>
  <dcterms:created xsi:type="dcterms:W3CDTF">2020-08-06T23:52:15Z</dcterms:created>
  <dcterms:modified xsi:type="dcterms:W3CDTF">2023-10-17T20:28:22Z</dcterms:modified>
</cp:coreProperties>
</file>